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09" r:id="rId3"/>
    <p:sldId id="1010" r:id="rId4"/>
    <p:sldId id="1011" r:id="rId5"/>
    <p:sldId id="1015" r:id="rId6"/>
    <p:sldId id="1012" r:id="rId7"/>
    <p:sldId id="1013" r:id="rId8"/>
    <p:sldId id="1023" r:id="rId9"/>
    <p:sldId id="1024" r:id="rId10"/>
    <p:sldId id="1025" r:id="rId11"/>
    <p:sldId id="1014" r:id="rId12"/>
    <p:sldId id="1026" r:id="rId13"/>
    <p:sldId id="1016" r:id="rId14"/>
    <p:sldId id="1017" r:id="rId15"/>
    <p:sldId id="1027" r:id="rId16"/>
    <p:sldId id="1018" r:id="rId17"/>
    <p:sldId id="1019" r:id="rId18"/>
    <p:sldId id="1020" r:id="rId19"/>
    <p:sldId id="1021" r:id="rId20"/>
    <p:sldId id="1028" r:id="rId21"/>
    <p:sldId id="1022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Get ready—Start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日常积累归纳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平时学习中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将同类单词进行归纳整理。通过系统归纳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在解题时就能快速对单词进行分类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74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run fast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learn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378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开头的一般疑问句的肯定回答可以为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3101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后半句表示自己可以学，结合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不会游泳，故选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2137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41391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jump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78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 and far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又高又远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用副词，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不适配，故选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88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6738" algn="l"/>
                <a:tab pos="9329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can’t swim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she can swim fast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646738" algn="l"/>
                <a:tab pos="9329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6621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玲玲刚开始不会游泳，而现在能游得很快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9508" y="8578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5483" y="348325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870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793875" algn="l"/>
                <a:tab pos="56467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 World Table Tennis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Championships 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6738" algn="l"/>
                <a:tab pos="93297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inQatar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wants to watch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6738" algn="l"/>
                <a:tab pos="93297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-pong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896" y="971850"/>
            <a:ext cx="3168353" cy="361933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33322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2025 World Table Tennis Championships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是世界乒乓球锦标赛，故</a:t>
            </a:r>
            <a:endParaRPr lang="en-US" altLang="zh-CN" b="1" spc="-7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7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6004" y="8544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870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swim,I,can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3128" y="19623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swim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根据所给单词和标点符号可知，这是一个陈述句，主语是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故句子为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swim.”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96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fast,Lingling,run,can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77518" y="1295550"/>
            <a:ext cx="111623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run fast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199771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这是一个陈述句，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是情态动词，后接动词原形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run,fast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是副词，修饰动词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放在动词后面，所以句子是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fast.”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can,you,dance,But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0826" y="4401444"/>
            <a:ext cx="31902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But you can dance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此句为陈述句，连词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放句首，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为情态动词，后面跟动词原形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you can dance.”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74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volleyball,Can,play,Bobo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fly,ostrich,The,can’t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6791" y="1258226"/>
            <a:ext cx="5834439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cs typeface="Times New Roman" panose="02020603050405020304" pitchFamily="18" charset="0"/>
              </a:rPr>
              <a:t>Bobo play volleyball</a:t>
            </a:r>
            <a:r>
              <a:rPr lang="zh-CN" altLang="zh-CN" dirty="0" smtClean="0">
                <a:cs typeface="Times New Roman" panose="02020603050405020304" pitchFamily="18" charset="0"/>
              </a:rPr>
              <a:t>？</a:t>
            </a:r>
            <a:endParaRPr lang="en-US" altLang="zh-CN" dirty="0" smtClean="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791" y="4509120"/>
            <a:ext cx="58344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cs typeface="Times New Roman" panose="02020603050405020304" pitchFamily="18" charset="0"/>
              </a:rPr>
              <a:t>ostrich can’t fly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205555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根据所给单词和标点符号可知，这是一个一般疑问句，情态动词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放在句首，首字母大写，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volleyball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是动词短语，放在主语后面，所以句子是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Bobo play volleyball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52292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这是一个陈述句，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ostrich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是情态动词的否定形式，后接动词原形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ostrich can’t fly.”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2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各自写了一篇自己与宠物的故事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。读一读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622466"/>
            <a:ext cx="2740526" cy="447831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038751"/>
              </p:ext>
            </p:extLst>
          </p:nvPr>
        </p:nvGraphicFramePr>
        <p:xfrm>
          <a:off x="497276" y="2924944"/>
          <a:ext cx="11214554" cy="2695318"/>
        </p:xfrm>
        <a:graphic>
          <a:graphicData uri="http://schemas.openxmlformats.org/drawingml/2006/table">
            <a:tbl>
              <a:tblPr firstRow="1" firstCol="1" bandRow="1"/>
              <a:tblGrid>
                <a:gridCol w="11214554">
                  <a:extLst>
                    <a:ext uri="{9D8B030D-6E8A-4147-A177-3AD203B41FA5}">
                      <a16:colId xmlns:a16="http://schemas.microsoft.com/office/drawing/2014/main" val="4061723528"/>
                    </a:ext>
                  </a:extLst>
                </a:gridCol>
              </a:tblGrid>
              <a:tr h="269531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have two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likes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swim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at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Kiki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lazy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 can run very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likes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milk,too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love them very much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424923"/>
                  </a:ext>
                </a:extLst>
              </a:tr>
            </a:tbl>
          </a:graphicData>
        </a:graphic>
      </p:graphicFrame>
      <p:pic>
        <p:nvPicPr>
          <p:cNvPr id="6148" name="qtf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574" y="3262246"/>
            <a:ext cx="136815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71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18159"/>
              </p:ext>
            </p:extLst>
          </p:nvPr>
        </p:nvGraphicFramePr>
        <p:xfrm>
          <a:off x="406574" y="885690"/>
          <a:ext cx="11377264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2839642248"/>
                    </a:ext>
                  </a:extLst>
                </a:gridCol>
              </a:tblGrid>
              <a:tr h="278792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</a:p>
                    <a:p>
                      <a:pPr indent="83947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have three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Luna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cute 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lovely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at the beautiful 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Jerry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fly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Coco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small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my good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like them very much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287681"/>
                  </a:ext>
                </a:extLst>
              </a:tr>
            </a:tbl>
          </a:graphicData>
        </a:graphic>
      </p:graphicFrame>
      <p:pic>
        <p:nvPicPr>
          <p:cNvPr id="7169" name="qtf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638" y="1081324"/>
            <a:ext cx="129614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62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69660"/>
          </a:xfrm>
        </p:spPr>
        <p:txBody>
          <a:bodyPr/>
          <a:lstStyle/>
          <a:p>
            <a:pPr hangingPunct="0">
              <a:spcAft>
                <a:spcPts val="0"/>
              </a:spcAft>
              <a:tabLst/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一）根据分享内容，将宠物与技能连线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8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13.jpg" descr="id:21474907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340768"/>
            <a:ext cx="1167979" cy="1085239"/>
          </a:xfrm>
          <a:prstGeom prst="rect">
            <a:avLst/>
          </a:prstGeom>
        </p:spPr>
      </p:pic>
      <p:pic>
        <p:nvPicPr>
          <p:cNvPr id="4" name="qtf14.jpg" descr="id:21474907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1539404"/>
            <a:ext cx="1532146" cy="858123"/>
          </a:xfrm>
          <a:prstGeom prst="rect">
            <a:avLst/>
          </a:prstGeom>
        </p:spPr>
      </p:pic>
      <p:pic>
        <p:nvPicPr>
          <p:cNvPr id="5" name="qtf15.jpg" descr="id:2147490761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1191" y="1277638"/>
            <a:ext cx="1080119" cy="1307268"/>
          </a:xfrm>
          <a:prstGeom prst="rect">
            <a:avLst/>
          </a:prstGeom>
        </p:spPr>
      </p:pic>
      <p:pic>
        <p:nvPicPr>
          <p:cNvPr id="6" name="qtf16.jpg" descr="id:214749076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32201" y="1242764"/>
            <a:ext cx="1031357" cy="1281245"/>
          </a:xfrm>
          <a:prstGeom prst="rect">
            <a:avLst/>
          </a:prstGeom>
        </p:spPr>
      </p:pic>
      <p:pic>
        <p:nvPicPr>
          <p:cNvPr id="7" name="qtf17.jpg" descr="id:214749077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487694" y="1236543"/>
            <a:ext cx="1008112" cy="129368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2332" y="443711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58702" y="2524009"/>
            <a:ext cx="1584176" cy="212912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052967" y="2339484"/>
            <a:ext cx="1676162" cy="22861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86931" y="2525244"/>
            <a:ext cx="2028555" cy="20963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902757" y="2360178"/>
            <a:ext cx="1950382" cy="23016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678877" y="2315780"/>
            <a:ext cx="8473540" cy="24038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20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36" y="839544"/>
            <a:ext cx="11407208" cy="566498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357714"/>
              </p:ext>
            </p:extLst>
          </p:nvPr>
        </p:nvGraphicFramePr>
        <p:xfrm>
          <a:off x="443070" y="1403898"/>
          <a:ext cx="1134686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658911">
                  <a:extLst>
                    <a:ext uri="{9D8B030D-6E8A-4147-A177-3AD203B41FA5}">
                      <a16:colId xmlns:a16="http://schemas.microsoft.com/office/drawing/2014/main" val="2436620010"/>
                    </a:ext>
                  </a:extLst>
                </a:gridCol>
                <a:gridCol w="9687951">
                  <a:extLst>
                    <a:ext uri="{9D8B030D-6E8A-4147-A177-3AD203B41FA5}">
                      <a16:colId xmlns:a16="http://schemas.microsoft.com/office/drawing/2014/main" val="30430243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单元脉络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151084"/>
                  </a:ext>
                </a:extLst>
              </a:tr>
            </a:tbl>
          </a:graphicData>
        </a:graphic>
      </p:graphicFrame>
      <p:pic>
        <p:nvPicPr>
          <p:cNvPr id="1026" name="dt1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798" y="1754142"/>
            <a:ext cx="9048051" cy="261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“Max is a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swim fast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Kiki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cat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lazy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she can run very fast.”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“Luna is a cute rabbit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lovely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jump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beautiful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Jerry</a:t>
            </a:r>
            <a:r>
              <a:rPr lang="en-US" altLang="zh-CN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Coco is a small fish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dance.”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796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（二）根据分享内容，判断句子正（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 is lazy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loves the two pets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Jerry likes milk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 is a cute rabbit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9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at Kiki... She is lazy.”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393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love them very much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“Max is a dog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milk.”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7964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“Luna is a cute rabbit.”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3912" y="14936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53629" y="2772684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82790" y="405167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73172" y="5198557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98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671656"/>
              </p:ext>
            </p:extLst>
          </p:nvPr>
        </p:nvGraphicFramePr>
        <p:xfrm>
          <a:off x="334567" y="908720"/>
          <a:ext cx="11521280" cy="5112568"/>
        </p:xfrm>
        <a:graphic>
          <a:graphicData uri="http://schemas.openxmlformats.org/drawingml/2006/table">
            <a:tbl>
              <a:tblPr firstRow="1" firstCol="1" bandRow="1"/>
              <a:tblGrid>
                <a:gridCol w="648071">
                  <a:extLst>
                    <a:ext uri="{9D8B030D-6E8A-4147-A177-3AD203B41FA5}">
                      <a16:colId xmlns:a16="http://schemas.microsoft.com/office/drawing/2014/main" val="885302615"/>
                    </a:ext>
                  </a:extLst>
                </a:gridCol>
                <a:gridCol w="10873209">
                  <a:extLst>
                    <a:ext uri="{9D8B030D-6E8A-4147-A177-3AD203B41FA5}">
                      <a16:colId xmlns:a16="http://schemas.microsoft.com/office/drawing/2014/main" val="1690654647"/>
                    </a:ext>
                  </a:extLst>
                </a:gridCol>
              </a:tblGrid>
              <a:tr h="9665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/v/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4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olleyball,e</a:t>
                      </a:r>
                      <a:r>
                        <a:rPr lang="en-US" altLang="zh-CN" sz="24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erybody,ne</a:t>
                      </a:r>
                      <a:r>
                        <a:rPr lang="en-US" altLang="zh-CN" sz="24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endParaRPr lang="zh-CN" altLang="zh-CN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/f/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4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ootball,</a:t>
                      </a:r>
                      <a:r>
                        <a:rPr lang="en-US" altLang="zh-CN" sz="24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irst,</a:t>
                      </a:r>
                      <a:r>
                        <a:rPr lang="en-US" altLang="zh-CN" sz="24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ast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3240398"/>
                  </a:ext>
                </a:extLst>
              </a:tr>
              <a:tr h="41460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运动　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跳　　　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高高地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kumimoji="0" lang="en-US" altLang="zh-CN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 </a:t>
                      </a:r>
                      <a:r>
                        <a:rPr kumimoji="0" lang="zh-CN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远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pong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乒乓球运动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volleyball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排球（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运动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first 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最初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 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希望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lose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失去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因为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cancer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癌（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症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across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横跨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money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钱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困难的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   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友善的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持续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month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一个月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ill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生病的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               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年；年度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remember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纪念；记住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失败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                 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给予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    </a:t>
                      </a:r>
                      <a:r>
                        <a:rPr lang="en-US" sz="2400" b="1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en-US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决不，永不</a:t>
                      </a:r>
                      <a:r>
                        <a:rPr lang="en-US" sz="2400" b="1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努力；尝试</a:t>
                      </a:r>
                      <a:r>
                        <a:rPr lang="en-US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运动员，选手　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能力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779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728767"/>
              </p:ext>
            </p:extLst>
          </p:nvPr>
        </p:nvGraphicFramePr>
        <p:xfrm>
          <a:off x="388818" y="980728"/>
          <a:ext cx="11467028" cy="5314712"/>
        </p:xfrm>
        <a:graphic>
          <a:graphicData uri="http://schemas.openxmlformats.org/drawingml/2006/table">
            <a:tbl>
              <a:tblPr firstRow="1" firstCol="1" bandRow="1"/>
              <a:tblGrid>
                <a:gridCol w="1097876">
                  <a:extLst>
                    <a:ext uri="{9D8B030D-6E8A-4147-A177-3AD203B41FA5}">
                      <a16:colId xmlns:a16="http://schemas.microsoft.com/office/drawing/2014/main" val="3016496129"/>
                    </a:ext>
                  </a:extLst>
                </a:gridCol>
                <a:gridCol w="10369152">
                  <a:extLst>
                    <a:ext uri="{9D8B030D-6E8A-4147-A177-3AD203B41FA5}">
                      <a16:colId xmlns:a16="http://schemas.microsoft.com/office/drawing/2014/main" val="2889501427"/>
                    </a:ext>
                  </a:extLst>
                </a:gridCol>
              </a:tblGrid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first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因为某人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事物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 up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放弃某事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ping-pong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打乒乓球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 far/high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跳得远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高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 fast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跑得快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on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加油</a:t>
                      </a: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21707"/>
                  </a:ext>
                </a:extLst>
              </a:tr>
              <a:tr h="33944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—Can you jump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high,Daming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？大明，你能跳得高吗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是的，我能。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 run and swim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我会跑步和游泳。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—Do you like playing sports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？你喜欢做运动吗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是的，我喜欢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517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582830"/>
              </p:ext>
            </p:extLst>
          </p:nvPr>
        </p:nvGraphicFramePr>
        <p:xfrm>
          <a:off x="415452" y="871966"/>
          <a:ext cx="11331890" cy="5388918"/>
        </p:xfrm>
        <a:graphic>
          <a:graphicData uri="http://schemas.openxmlformats.org/drawingml/2006/table">
            <a:tbl>
              <a:tblPr firstRow="1" firstCol="1" bandRow="1"/>
              <a:tblGrid>
                <a:gridCol w="855237">
                  <a:extLst>
                    <a:ext uri="{9D8B030D-6E8A-4147-A177-3AD203B41FA5}">
                      <a16:colId xmlns:a16="http://schemas.microsoft.com/office/drawing/2014/main" val="3097354925"/>
                    </a:ext>
                  </a:extLst>
                </a:gridCol>
                <a:gridCol w="10476653">
                  <a:extLst>
                    <a:ext uri="{9D8B030D-6E8A-4147-A177-3AD203B41FA5}">
                      <a16:colId xmlns:a16="http://schemas.microsoft.com/office/drawing/2014/main" val="2530555689"/>
                    </a:ext>
                  </a:extLst>
                </a:gridCol>
              </a:tblGrid>
              <a:tr h="32553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核心句型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5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通常用于表达一种长期的、习惯性的喜好。如果要表达偶尔的意愿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可以用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playing </a:t>
                      </a: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about you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？我喜欢做运动。你呢？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5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“What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你怎么样呢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你呢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相当于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“How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alt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give up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 stop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！不要放弃！永不停止！</a:t>
                      </a: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6088657"/>
                  </a:ext>
                </a:extLst>
              </a:tr>
              <a:tr h="21100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必学语法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情态动词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表达能力的用法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可以，能够，会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，为情态动词，没有人称和数的变化，其后接动词原形。询问他人是否有做某事的能力的句型为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“Can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</a:t>
                      </a: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alt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肯定回答为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“Yes,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can.”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。否定回答为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“No,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can’t.”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 </a:t>
                      </a: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594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368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38489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2.jpg" descr="id:21474906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2173" y="2153746"/>
            <a:ext cx="1161643" cy="1355050"/>
          </a:xfrm>
          <a:prstGeom prst="rect">
            <a:avLst/>
          </a:prstGeom>
        </p:spPr>
      </p:pic>
      <p:pic>
        <p:nvPicPr>
          <p:cNvPr id="4" name="qtf3.jpg" descr="id:21474906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28090" y="2153746"/>
            <a:ext cx="1636151" cy="1355050"/>
          </a:xfrm>
          <a:prstGeom prst="rect">
            <a:avLst/>
          </a:prstGeom>
        </p:spPr>
      </p:pic>
      <p:pic>
        <p:nvPicPr>
          <p:cNvPr id="5" name="qtf4.jpg" descr="id:214749068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12853" y="2153746"/>
            <a:ext cx="888951" cy="1355049"/>
          </a:xfrm>
          <a:prstGeom prst="rect">
            <a:avLst/>
          </a:prstGeom>
        </p:spPr>
      </p:pic>
      <p:pic>
        <p:nvPicPr>
          <p:cNvPr id="6" name="qtf5.jpg" descr="id:214749069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705141" y="2153746"/>
            <a:ext cx="1326219" cy="13550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90122" y="3617729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endParaRPr lang="zh-CN" altLang="en-US" b="0" dirty="0"/>
          </a:p>
        </p:txBody>
      </p:sp>
      <p:sp>
        <p:nvSpPr>
          <p:cNvPr id="9" name="矩形 8"/>
          <p:cNvSpPr/>
          <p:nvPr/>
        </p:nvSpPr>
        <p:spPr>
          <a:xfrm>
            <a:off x="3818462" y="3617729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endParaRPr lang="zh-CN" altLang="en-US" b="0" dirty="0"/>
          </a:p>
        </p:txBody>
      </p:sp>
      <p:sp>
        <p:nvSpPr>
          <p:cNvPr id="10" name="矩形 9"/>
          <p:cNvSpPr/>
          <p:nvPr/>
        </p:nvSpPr>
        <p:spPr>
          <a:xfrm>
            <a:off x="6813774" y="3617729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endParaRPr lang="zh-CN" altLang="en-US" b="0" dirty="0"/>
          </a:p>
        </p:txBody>
      </p:sp>
      <p:sp>
        <p:nvSpPr>
          <p:cNvPr id="11" name="矩形 10"/>
          <p:cNvSpPr/>
          <p:nvPr/>
        </p:nvSpPr>
        <p:spPr>
          <a:xfrm>
            <a:off x="9623598" y="3617729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　　）</a:t>
            </a:r>
            <a:endParaRPr lang="zh-CN" altLang="en-US" b="0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ping-pong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7527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53644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high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60854" y="6091495"/>
            <a:ext cx="114858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volleyball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90893" y="361839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528409" y="359997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481114" y="35907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312081" y="361772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二、选出每组中不同类的一项。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-pong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142" y="14936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19622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都是动词，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为副词，故选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27795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都是球类（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）名称，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体育运动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，是运动项目的统称，故选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380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ping-pong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都是球类（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）名称，</a:t>
            </a:r>
            <a:r>
              <a:rPr lang="en-US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</a:t>
            </a:r>
            <a:r>
              <a:rPr lang="en-US" altLang="zh-CN" b="1" spc="-5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5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3376" y="27581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4539" y="46664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49800" algn="l"/>
                <a:tab pos="79803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137736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都是动词，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为副词，故选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26912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都是基数词，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为序数词或翻译成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最初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82638" y="8458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8291" y="214032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380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17893"/>
          </a:xfrm>
          <a:solidFill>
            <a:srgbClr val="E8F6FD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词汇分类题的解题技巧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明确词性分类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看到题目后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第一时间判断每个单词的词性。比如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用来描述事物的特征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 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都是动词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表达动作。因此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通过词性判断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能迅速锁定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为不同类选项。同学们多留意单词的词性标注。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细化词义范畴</a:t>
            </a:r>
            <a:endParaRPr lang="zh-CN" altLang="zh-CN" sz="2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当单词词性相同时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需深入分析词义。比如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football,basketball,sports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三个词都是名词。但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都指代具体的球类运动项目</a:t>
            </a:r>
            <a:r>
              <a:rPr lang="zh-CN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sz="2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sz="26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是运动项目的统称</a:t>
            </a:r>
            <a:r>
              <a:rPr lang="zh-CN" altLang="zh-CN" sz="26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335" y="748586"/>
            <a:ext cx="1425147" cy="43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5422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</TotalTime>
  <Words>1721</Words>
  <Application>Microsoft Office PowerPoint</Application>
  <PresentationFormat>自定义</PresentationFormat>
  <Paragraphs>152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361</cp:revision>
  <dcterms:created xsi:type="dcterms:W3CDTF">2020-11-06T05:24:00Z</dcterms:created>
  <dcterms:modified xsi:type="dcterms:W3CDTF">2025-06-30T07:50:15Z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